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1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9670F9-9EF9-C448-8FA7-B746E4F1C3DD}" v="353" dt="2019-11-29T14:54:07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856"/>
  </p:normalViewPr>
  <p:slideViewPr>
    <p:cSldViewPr snapToGrid="0" snapToObjects="1">
      <p:cViewPr varScale="1">
        <p:scale>
          <a:sx n="120" d="100"/>
          <a:sy n="120" d="100"/>
        </p:scale>
        <p:origin x="25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5827-0776-FA4F-A1B6-11A7A45AFA36}" type="datetimeFigureOut">
              <a:rPr lang="de-DE" smtClean="0"/>
              <a:t>29.11.19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8BE7-0FEC-044A-AD5E-16A0D9B44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89560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5827-0776-FA4F-A1B6-11A7A45AFA36}" type="datetimeFigureOut">
              <a:rPr lang="de-DE" smtClean="0"/>
              <a:t>29.11.19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8BE7-0FEC-044A-AD5E-16A0D9B44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95787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5827-0776-FA4F-A1B6-11A7A45AFA36}" type="datetimeFigureOut">
              <a:rPr lang="de-DE" smtClean="0"/>
              <a:t>29.11.19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8BE7-0FEC-044A-AD5E-16A0D9B44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28328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5827-0776-FA4F-A1B6-11A7A45AFA36}" type="datetimeFigureOut">
              <a:rPr lang="de-DE" smtClean="0"/>
              <a:t>29.11.19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8BE7-0FEC-044A-AD5E-16A0D9B44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43362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5827-0776-FA4F-A1B6-11A7A45AFA36}" type="datetimeFigureOut">
              <a:rPr lang="de-DE" smtClean="0"/>
              <a:t>29.11.19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8BE7-0FEC-044A-AD5E-16A0D9B44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72988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5827-0776-FA4F-A1B6-11A7A45AFA36}" type="datetimeFigureOut">
              <a:rPr lang="de-DE" smtClean="0"/>
              <a:t>29.11.19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8BE7-0FEC-044A-AD5E-16A0D9B44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61832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5827-0776-FA4F-A1B6-11A7A45AFA36}" type="datetimeFigureOut">
              <a:rPr lang="de-DE" smtClean="0"/>
              <a:t>29.11.19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8BE7-0FEC-044A-AD5E-16A0D9B44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66224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5827-0776-FA4F-A1B6-11A7A45AFA36}" type="datetimeFigureOut">
              <a:rPr lang="de-DE" smtClean="0"/>
              <a:t>29.11.19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8BE7-0FEC-044A-AD5E-16A0D9B44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3996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5827-0776-FA4F-A1B6-11A7A45AFA36}" type="datetimeFigureOut">
              <a:rPr lang="de-DE" smtClean="0"/>
              <a:t>29.11.19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8BE7-0FEC-044A-AD5E-16A0D9B44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63026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5827-0776-FA4F-A1B6-11A7A45AFA36}" type="datetimeFigureOut">
              <a:rPr lang="de-DE" smtClean="0"/>
              <a:t>29.11.19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8BE7-0FEC-044A-AD5E-16A0D9B44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82963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5827-0776-FA4F-A1B6-11A7A45AFA36}" type="datetimeFigureOut">
              <a:rPr lang="de-DE" smtClean="0"/>
              <a:t>29.11.19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8BE7-0FEC-044A-AD5E-16A0D9B44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86062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5827-0776-FA4F-A1B6-11A7A45AFA36}" type="datetimeFigureOut">
              <a:rPr lang="de-DE" smtClean="0"/>
              <a:t>29.11.19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8BE7-0FEC-044A-AD5E-16A0D9B44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17985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5827-0776-FA4F-A1B6-11A7A45AFA36}" type="datetimeFigureOut">
              <a:rPr lang="de-DE" smtClean="0"/>
              <a:t>29.11.19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8BE7-0FEC-044A-AD5E-16A0D9B44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947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5827-0776-FA4F-A1B6-11A7A45AFA36}" type="datetimeFigureOut">
              <a:rPr lang="de-DE" smtClean="0"/>
              <a:t>29.11.19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8BE7-0FEC-044A-AD5E-16A0D9B44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06472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5827-0776-FA4F-A1B6-11A7A45AFA36}" type="datetimeFigureOut">
              <a:rPr lang="de-DE" smtClean="0"/>
              <a:t>29.11.19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8BE7-0FEC-044A-AD5E-16A0D9B44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71002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5827-0776-FA4F-A1B6-11A7A45AFA36}" type="datetimeFigureOut">
              <a:rPr lang="de-DE" smtClean="0"/>
              <a:t>29.11.19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8BE7-0FEC-044A-AD5E-16A0D9B44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06634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F305827-0776-FA4F-A1B6-11A7A45AFA36}" type="datetimeFigureOut">
              <a:rPr lang="de-DE" smtClean="0"/>
              <a:t>29.11.19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3658BE7-0FEC-044A-AD5E-16A0D9B44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35636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F305827-0776-FA4F-A1B6-11A7A45AFA36}" type="datetimeFigureOut">
              <a:rPr lang="de-DE" smtClean="0"/>
              <a:t>29.11.19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3658BE7-0FEC-044A-AD5E-16A0D9B44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573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C79978-C821-9E40-A6B1-77DE94FCB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Prinzipien der </a:t>
            </a:r>
            <a:r>
              <a:rPr lang="de-DE" cap="none" dirty="0"/>
              <a:t>β</a:t>
            </a:r>
            <a:r>
              <a:rPr lang="de-DE" dirty="0"/>
              <a:t>-Oxidation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4B0795-B664-994D-89B0-BCEF07D59B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0088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DEDDF-86FC-314F-82B4-747DED787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Aktivierung der Fettsäure</a:t>
            </a:r>
          </a:p>
        </p:txBody>
      </p:sp>
      <p:pic>
        <p:nvPicPr>
          <p:cNvPr id="5" name="Inhaltsplatzhalter 4" descr="Ein Bild, das Uhr enthält.&#10;&#10;Automatisch generierte Beschreibung">
            <a:extLst>
              <a:ext uri="{FF2B5EF4-FFF2-40B4-BE49-F238E27FC236}">
                <a16:creationId xmlns:a16="http://schemas.microsoft.com/office/drawing/2014/main" id="{88B6D1A9-FC94-5D49-A1B2-768F0C0D1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625" y="2028031"/>
            <a:ext cx="6000750" cy="3221182"/>
          </a:xfrm>
        </p:spPr>
      </p:pic>
    </p:spTree>
    <p:extLst>
      <p:ext uri="{BB962C8B-B14F-4D97-AF65-F5344CB8AC3E}">
        <p14:creationId xmlns:p14="http://schemas.microsoft.com/office/powerpoint/2010/main" val="353261402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4EE4F-BCD3-F446-A33E-1FDFAC1C6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Übertragung </a:t>
            </a:r>
            <a:r>
              <a:rPr lang="de-DE" dirty="0" err="1"/>
              <a:t>Acylgruppe</a:t>
            </a:r>
            <a:r>
              <a:rPr lang="de-DE" dirty="0"/>
              <a:t> auf </a:t>
            </a:r>
            <a:r>
              <a:rPr lang="de-DE" dirty="0" err="1"/>
              <a:t>Carnitin</a:t>
            </a:r>
            <a:endParaRPr lang="de-DE" dirty="0"/>
          </a:p>
        </p:txBody>
      </p:sp>
      <p:pic>
        <p:nvPicPr>
          <p:cNvPr id="5" name="Inhaltsplatzhalter 4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52C69469-019A-D84F-A853-99DC0EE8B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925" y="2498329"/>
            <a:ext cx="8316149" cy="1961356"/>
          </a:xfrm>
        </p:spPr>
      </p:pic>
    </p:spTree>
    <p:extLst>
      <p:ext uri="{BB962C8B-B14F-4D97-AF65-F5344CB8AC3E}">
        <p14:creationId xmlns:p14="http://schemas.microsoft.com/office/powerpoint/2010/main" val="163598398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31331-AFA3-C242-847B-CB9EE291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Import mittels </a:t>
            </a:r>
            <a:r>
              <a:rPr lang="de-DE" dirty="0" err="1"/>
              <a:t>Carnitin-Acyltransferase</a:t>
            </a:r>
            <a:endParaRPr lang="de-DE" dirty="0"/>
          </a:p>
        </p:txBody>
      </p:sp>
      <p:pic>
        <p:nvPicPr>
          <p:cNvPr id="5" name="Inhaltsplatzhalter 4" descr="Ein Bild, das Computer, Hemd enthält.&#10;&#10;Automatisch generierte Beschreibung">
            <a:extLst>
              <a:ext uri="{FF2B5EF4-FFF2-40B4-BE49-F238E27FC236}">
                <a16:creationId xmlns:a16="http://schemas.microsoft.com/office/drawing/2014/main" id="{756282DB-E35F-4749-8FF4-E72CE7C9F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2159" y="2095499"/>
            <a:ext cx="3027681" cy="3784601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03217603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51B2D-E754-714F-BDB1-523A81E7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Rückführung </a:t>
            </a:r>
            <a:r>
              <a:rPr lang="de-DE" dirty="0" err="1"/>
              <a:t>Acyl-CoA</a:t>
            </a:r>
            <a:endParaRPr lang="de-DE" dirty="0"/>
          </a:p>
        </p:txBody>
      </p:sp>
      <p:pic>
        <p:nvPicPr>
          <p:cNvPr id="5" name="Inhaltsplatzhalter 4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6B1B10E8-D58D-814F-A430-5EEAD97D3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435" y="2452687"/>
            <a:ext cx="8279130" cy="1952625"/>
          </a:xfrm>
        </p:spPr>
      </p:pic>
    </p:spTree>
    <p:extLst>
      <p:ext uri="{BB962C8B-B14F-4D97-AF65-F5344CB8AC3E}">
        <p14:creationId xmlns:p14="http://schemas.microsoft.com/office/powerpoint/2010/main" val="56508165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9203B3A-6E30-BA4E-889C-24ED516C9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/>
              <a:t>β</a:t>
            </a:r>
            <a:r>
              <a:rPr lang="de-DE" dirty="0"/>
              <a:t>-Oxidation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D1180A5-3E76-D548-8D06-FB709115B6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97351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9E64C1E-2FA7-4D4F-AB82-C73A2D70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β</a:t>
            </a:r>
            <a:r>
              <a:rPr lang="de-DE" dirty="0"/>
              <a:t>-Oxidation </a:t>
            </a:r>
            <a:r>
              <a:rPr lang="de-DE" dirty="0" err="1"/>
              <a:t>gradzahliger</a:t>
            </a:r>
            <a:r>
              <a:rPr lang="de-DE" dirty="0"/>
              <a:t> gesättigter Fettsäure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4B61DF6-C321-1F49-BA88-FB55ADFEF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dirty="0"/>
              <a:t>Fettsäure</a:t>
            </a:r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382AFA9A-5B04-3744-95A4-2CC22B9D4A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74068" y="3846513"/>
            <a:ext cx="2678986" cy="1077118"/>
          </a:xfr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AC7917A-B4BB-6B4A-9C03-A3EC57A95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de-DE" dirty="0" err="1"/>
              <a:t>Acetyl-CoA</a:t>
            </a:r>
            <a:endParaRPr lang="de-DE" dirty="0"/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D93C694A-1774-8A46-B805-E600386C2A0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0613" y="3380937"/>
            <a:ext cx="4876800" cy="2272588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2869520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2042DB2-7069-B546-9C53-0A36875A4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Oxidation mittels Dehydrierung</a:t>
            </a:r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C5709C19-EB9B-E244-AFD9-D55A3CDD2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13952"/>
            <a:ext cx="10515600" cy="2030095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79528099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111E2-055F-4E41-AFE5-631261B83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Hydratisierung</a:t>
            </a:r>
          </a:p>
        </p:txBody>
      </p:sp>
      <p:pic>
        <p:nvPicPr>
          <p:cNvPr id="5" name="Inhaltsplatzhalter 4" descr="Ein Bild, das Anzeige, Uhr enthält.&#10;&#10;Automatisch generierte Beschreibung">
            <a:extLst>
              <a:ext uri="{FF2B5EF4-FFF2-40B4-BE49-F238E27FC236}">
                <a16:creationId xmlns:a16="http://schemas.microsoft.com/office/drawing/2014/main" id="{C0303364-7D81-5E4D-8E6C-0587155F7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3314171"/>
            <a:ext cx="9906000" cy="1829858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59238495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BC341-F956-BB41-97AB-45F2A5CBC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Oxidation mittels Dehydrierung</a:t>
            </a:r>
          </a:p>
        </p:txBody>
      </p:sp>
      <p:pic>
        <p:nvPicPr>
          <p:cNvPr id="5" name="Inhaltsplatzhalter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9801DE38-0D94-F84D-B95C-7CFA54AC5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393" y="2647553"/>
            <a:ext cx="9283214" cy="1562894"/>
          </a:xfrm>
        </p:spPr>
      </p:pic>
    </p:spTree>
    <p:extLst>
      <p:ext uri="{BB962C8B-B14F-4D97-AF65-F5344CB8AC3E}">
        <p14:creationId xmlns:p14="http://schemas.microsoft.com/office/powerpoint/2010/main" val="176182510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7EE231-E2A9-9E47-80BC-45A3BE25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Thiolyse</a:t>
            </a:r>
            <a:r>
              <a:rPr lang="de-DE" dirty="0"/>
              <a:t>: </a:t>
            </a:r>
            <a:r>
              <a:rPr lang="de-DE" dirty="0" err="1"/>
              <a:t>Thioklastische</a:t>
            </a:r>
            <a:r>
              <a:rPr lang="de-DE" dirty="0"/>
              <a:t> Spaltung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9D150DB-E6B2-BF45-ADE3-886F41D1E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0836" y="2246672"/>
            <a:ext cx="5687152" cy="3421931"/>
          </a:xfrm>
        </p:spPr>
      </p:pic>
    </p:spTree>
    <p:extLst>
      <p:ext uri="{BB962C8B-B14F-4D97-AF65-F5344CB8AC3E}">
        <p14:creationId xmlns:p14="http://schemas.microsoft.com/office/powerpoint/2010/main" val="275664129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73046-85FB-5343-847F-EF431C04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85CD79-5FAD-AB46-9989-9E2304BD6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Fettverdauung</a:t>
            </a:r>
          </a:p>
          <a:p>
            <a:r>
              <a:rPr lang="de-DE" dirty="0"/>
              <a:t>Import der Fettsäuren ins </a:t>
            </a:r>
            <a:r>
              <a:rPr lang="de-DE" dirty="0" err="1"/>
              <a:t>Zytosol</a:t>
            </a:r>
            <a:endParaRPr lang="de-DE" dirty="0"/>
          </a:p>
          <a:p>
            <a:r>
              <a:rPr lang="de-DE" dirty="0"/>
              <a:t>Import freier Fettsäuren in die Mitochondrien</a:t>
            </a:r>
          </a:p>
          <a:p>
            <a:r>
              <a:rPr lang="el-GR" dirty="0"/>
              <a:t>β</a:t>
            </a:r>
            <a:r>
              <a:rPr lang="de-DE" dirty="0"/>
              <a:t>-Oxidation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834261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783C19E-DFA9-0848-BC23-7D0C4876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β</a:t>
            </a:r>
            <a:r>
              <a:rPr lang="de-DE" dirty="0"/>
              <a:t>-Oxidation ungesättigter Fettsäuren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1DF2345-EA7A-A541-B6AF-1C5EBE760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dirty="0" err="1"/>
              <a:t>Isomerisierung</a:t>
            </a:r>
            <a:r>
              <a:rPr lang="de-DE" dirty="0"/>
              <a:t> </a:t>
            </a:r>
            <a:r>
              <a:rPr lang="de-DE" dirty="0" err="1"/>
              <a:t>cis</a:t>
            </a:r>
            <a:r>
              <a:rPr lang="de-DE" dirty="0"/>
              <a:t>-DB</a:t>
            </a:r>
          </a:p>
        </p:txBody>
      </p:sp>
      <p:pic>
        <p:nvPicPr>
          <p:cNvPr id="17" name="Inhaltsplatzhalter 16" descr="Ein Bild, das Uhr, Zeichnung enthält.&#10;&#10;Automatisch generierte Beschreibung">
            <a:extLst>
              <a:ext uri="{FF2B5EF4-FFF2-40B4-BE49-F238E27FC236}">
                <a16:creationId xmlns:a16="http://schemas.microsoft.com/office/drawing/2014/main" id="{94E575BB-A1EA-CD4F-AB89-CEF14F6493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1413" y="3667147"/>
            <a:ext cx="4876800" cy="1700168"/>
          </a:xfr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FB3CC6C-8644-3F4C-83A2-A0C2D4DA0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de-DE" dirty="0"/>
              <a:t>Verschiebung C-DB</a:t>
            </a:r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BAD29C9B-87E8-3449-B9F5-7187D5B6815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0613" y="3313271"/>
            <a:ext cx="4876800" cy="2407920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37524220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3E38BB-5FD5-CA45-B7A0-302CAF13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 cap="none" dirty="0"/>
              <a:t>β</a:t>
            </a:r>
            <a:r>
              <a:rPr lang="de-DE" dirty="0"/>
              <a:t>-Oxidation </a:t>
            </a:r>
            <a:r>
              <a:rPr lang="de-DE" dirty="0" err="1"/>
              <a:t>ungradzahliger</a:t>
            </a:r>
            <a:r>
              <a:rPr lang="de-DE" dirty="0"/>
              <a:t> Fettsäuren</a:t>
            </a:r>
          </a:p>
        </p:txBody>
      </p:sp>
      <p:pic>
        <p:nvPicPr>
          <p:cNvPr id="12" name="Inhaltsplatzhalter 11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318FF524-672C-A64D-BF48-F524B5522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119" y="1819276"/>
            <a:ext cx="8967762" cy="4160045"/>
          </a:xfrm>
        </p:spPr>
      </p:pic>
    </p:spTree>
    <p:extLst>
      <p:ext uri="{BB962C8B-B14F-4D97-AF65-F5344CB8AC3E}">
        <p14:creationId xmlns:p14="http://schemas.microsoft.com/office/powerpoint/2010/main" val="35455598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9DF4C-2B33-EA46-B359-20AC419A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Energiebilanz der </a:t>
            </a:r>
            <a:r>
              <a:rPr lang="de-DE" cap="none" dirty="0"/>
              <a:t>β</a:t>
            </a:r>
            <a:r>
              <a:rPr lang="de-DE" dirty="0"/>
              <a:t>-Oxidation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DA6874-5E6D-3B41-AB5F-5CC93731C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Palmitinsäure (16:0) als häufigste </a:t>
            </a:r>
            <a:r>
              <a:rPr lang="de-DE" dirty="0" err="1"/>
              <a:t>gradzahlige</a:t>
            </a:r>
            <a:r>
              <a:rPr lang="de-DE" dirty="0"/>
              <a:t> gesättigte Fettsäure</a:t>
            </a:r>
          </a:p>
          <a:p>
            <a:r>
              <a:rPr lang="de-DE" dirty="0"/>
              <a:t>Entstehung von 7 FADH</a:t>
            </a:r>
            <a:r>
              <a:rPr lang="de-DE" baseline="-25000" dirty="0"/>
              <a:t>2</a:t>
            </a:r>
            <a:r>
              <a:rPr lang="de-DE" dirty="0"/>
              <a:t>, 7 NADH, 8 </a:t>
            </a:r>
            <a:r>
              <a:rPr lang="de-DE" dirty="0" err="1"/>
              <a:t>Acetyl-CoA</a:t>
            </a:r>
            <a:endParaRPr lang="de-DE" dirty="0"/>
          </a:p>
          <a:p>
            <a:r>
              <a:rPr lang="de-DE" dirty="0"/>
              <a:t>8 </a:t>
            </a:r>
            <a:r>
              <a:rPr lang="de-DE" dirty="0" err="1"/>
              <a:t>Acetyl-CoA</a:t>
            </a:r>
            <a:r>
              <a:rPr lang="de-DE" dirty="0"/>
              <a:t> ermöglichen Produktion von 24 NADH, 8 FADH</a:t>
            </a:r>
            <a:r>
              <a:rPr lang="de-DE" baseline="-25000" dirty="0"/>
              <a:t>2 </a:t>
            </a:r>
            <a:r>
              <a:rPr lang="de-DE" dirty="0"/>
              <a:t>, 8 GTP</a:t>
            </a:r>
          </a:p>
          <a:p>
            <a:pPr marL="0" indent="0">
              <a:buNone/>
            </a:pPr>
            <a:r>
              <a:rPr lang="de-DE" dirty="0"/>
              <a:t>→Gesamt-ATP-Gewinn: 106 ATP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Vergleich zu Glukose-Stoffwechsel: 38 ATP</a:t>
            </a:r>
          </a:p>
        </p:txBody>
      </p:sp>
    </p:spTree>
    <p:extLst>
      <p:ext uri="{BB962C8B-B14F-4D97-AF65-F5344CB8AC3E}">
        <p14:creationId xmlns:p14="http://schemas.microsoft.com/office/powerpoint/2010/main" val="176740624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E9AAB-46E3-964A-83AB-120C9E80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Zusammenfassung:</a:t>
            </a:r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2134F8DF-00C6-0349-BC6A-4CD551279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solidFill>
                  <a:srgbClr val="FFFFFF"/>
                </a:solidFill>
              </a:rPr>
              <a:t>Fettsäureaktivierung im </a:t>
            </a:r>
            <a:r>
              <a:rPr lang="de-DE" sz="2000" dirty="0" err="1">
                <a:solidFill>
                  <a:srgbClr val="FFFFFF"/>
                </a:solidFill>
              </a:rPr>
              <a:t>Cytosol</a:t>
            </a:r>
            <a:r>
              <a:rPr lang="de-DE" sz="2000" dirty="0">
                <a:solidFill>
                  <a:srgbClr val="FFFFFF"/>
                </a:solidFill>
              </a:rPr>
              <a:t> durch Coenzym A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FFFFFF"/>
                </a:solidFill>
              </a:rPr>
              <a:t>	→</a:t>
            </a:r>
            <a:r>
              <a:rPr lang="de-DE" sz="2000" dirty="0" err="1">
                <a:solidFill>
                  <a:srgbClr val="FFFFFF"/>
                </a:solidFill>
              </a:rPr>
              <a:t>Acyl-CoA</a:t>
            </a:r>
            <a:r>
              <a:rPr lang="de-DE" sz="2000" dirty="0">
                <a:solidFill>
                  <a:srgbClr val="FFFFFF"/>
                </a:solidFill>
              </a:rPr>
              <a:t> entsteht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FFFFFF"/>
                </a:solidFill>
              </a:rPr>
              <a:t>Durchtritt durch innere </a:t>
            </a:r>
            <a:r>
              <a:rPr lang="de-DE" sz="2000" dirty="0" err="1">
                <a:solidFill>
                  <a:srgbClr val="FFFFFF"/>
                </a:solidFill>
              </a:rPr>
              <a:t>Mitochondrienmembran</a:t>
            </a:r>
            <a:r>
              <a:rPr lang="de-DE" sz="2000" dirty="0">
                <a:solidFill>
                  <a:srgbClr val="FFFFFF"/>
                </a:solidFill>
              </a:rPr>
              <a:t> durch </a:t>
            </a:r>
            <a:r>
              <a:rPr lang="de-DE" sz="2000" dirty="0" err="1">
                <a:solidFill>
                  <a:srgbClr val="FFFFFF"/>
                </a:solidFill>
              </a:rPr>
              <a:t>Carnitinbindung</a:t>
            </a:r>
            <a:endParaRPr lang="de-DE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FFFFFF"/>
                </a:solidFill>
              </a:rPr>
              <a:t>	→</a:t>
            </a:r>
            <a:r>
              <a:rPr lang="de-DE" sz="2000" dirty="0" err="1">
                <a:solidFill>
                  <a:srgbClr val="FFFFFF"/>
                </a:solidFill>
              </a:rPr>
              <a:t>Antiporter</a:t>
            </a:r>
            <a:r>
              <a:rPr lang="de-DE" sz="2000" dirty="0">
                <a:solidFill>
                  <a:srgbClr val="FFFFFF"/>
                </a:solidFill>
              </a:rPr>
              <a:t>: </a:t>
            </a:r>
            <a:r>
              <a:rPr lang="de-DE" sz="2000" dirty="0" err="1">
                <a:solidFill>
                  <a:srgbClr val="FFFFFF"/>
                </a:solidFill>
              </a:rPr>
              <a:t>Acylcarnitin-Translokase</a:t>
            </a:r>
            <a:endParaRPr lang="de-DE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FFFFFF"/>
                </a:solidFill>
                <a:latin typeface="+mj-lt"/>
              </a:rPr>
              <a:t>β</a:t>
            </a:r>
            <a:r>
              <a:rPr lang="de-DE" sz="2000" dirty="0">
                <a:solidFill>
                  <a:srgbClr val="FFFFFF"/>
                </a:solidFill>
              </a:rPr>
              <a:t>-Oxidation in </a:t>
            </a:r>
            <a:r>
              <a:rPr lang="de-DE" sz="2000" dirty="0" err="1">
                <a:solidFill>
                  <a:srgbClr val="FFFFFF"/>
                </a:solidFill>
              </a:rPr>
              <a:t>Mitochondrienmatrix</a:t>
            </a:r>
            <a:r>
              <a:rPr lang="de-DE" sz="2000" dirty="0">
                <a:solidFill>
                  <a:srgbClr val="FFFFFF"/>
                </a:solidFill>
              </a:rPr>
              <a:t>: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FFFFFF"/>
                </a:solidFill>
              </a:rPr>
              <a:t>	→Oxidation, Hydratisierung, Oxidation (netto +O), </a:t>
            </a:r>
            <a:r>
              <a:rPr lang="de-DE" sz="2000" dirty="0" err="1">
                <a:solidFill>
                  <a:srgbClr val="FFFFFF"/>
                </a:solidFill>
              </a:rPr>
              <a:t>Thiolyse</a:t>
            </a:r>
            <a:endParaRPr lang="de-DE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FFFFFF"/>
                </a:solidFill>
              </a:rPr>
              <a:t>	→Verkürzung der Fettsäure um entstehendes </a:t>
            </a:r>
            <a:r>
              <a:rPr lang="de-DE" sz="2000" dirty="0" err="1">
                <a:solidFill>
                  <a:srgbClr val="FFFFFF"/>
                </a:solidFill>
              </a:rPr>
              <a:t>Acetyl-CoA</a:t>
            </a:r>
            <a:endParaRPr lang="de-DE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FFFFFF"/>
                </a:solidFill>
              </a:rPr>
              <a:t>Endprodukt:	</a:t>
            </a:r>
            <a:r>
              <a:rPr lang="de-DE" sz="2000" dirty="0" err="1">
                <a:solidFill>
                  <a:srgbClr val="FFFFFF"/>
                </a:solidFill>
              </a:rPr>
              <a:t>Gradzahlige</a:t>
            </a:r>
            <a:r>
              <a:rPr lang="de-DE" sz="2000" dirty="0">
                <a:solidFill>
                  <a:srgbClr val="FFFFFF"/>
                </a:solidFill>
              </a:rPr>
              <a:t> FS = </a:t>
            </a:r>
            <a:r>
              <a:rPr lang="de-DE" sz="2000" dirty="0" err="1">
                <a:solidFill>
                  <a:srgbClr val="FFFFFF"/>
                </a:solidFill>
              </a:rPr>
              <a:t>Acetyl-CoA</a:t>
            </a:r>
            <a:r>
              <a:rPr lang="de-DE" sz="2000" dirty="0">
                <a:solidFill>
                  <a:srgbClr val="FFFFFF"/>
                </a:solidFill>
              </a:rPr>
              <a:t> 	→ </a:t>
            </a:r>
            <a:r>
              <a:rPr lang="de-DE" sz="2000" dirty="0" err="1">
                <a:solidFill>
                  <a:srgbClr val="FFFFFF"/>
                </a:solidFill>
              </a:rPr>
              <a:t>Citratzyklus</a:t>
            </a:r>
            <a:endParaRPr lang="de-DE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FFFFFF"/>
                </a:solidFill>
              </a:rPr>
              <a:t>				</a:t>
            </a:r>
            <a:r>
              <a:rPr lang="de-DE" sz="2000" dirty="0" err="1">
                <a:solidFill>
                  <a:srgbClr val="FFFFFF"/>
                </a:solidFill>
              </a:rPr>
              <a:t>Ungradzahlige</a:t>
            </a:r>
            <a:r>
              <a:rPr lang="de-DE" sz="2000" dirty="0">
                <a:solidFill>
                  <a:srgbClr val="FFFFFF"/>
                </a:solidFill>
              </a:rPr>
              <a:t> FS = </a:t>
            </a:r>
            <a:r>
              <a:rPr lang="de-DE" sz="2000" dirty="0" err="1">
                <a:solidFill>
                  <a:srgbClr val="FFFFFF"/>
                </a:solidFill>
              </a:rPr>
              <a:t>Succinyl-CoA→Citratzyklus</a:t>
            </a:r>
            <a:endParaRPr lang="de-DE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4557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31F840-3CAE-104E-AFD0-A4D90DDB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Quellenangaben Informationen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001079-F9AE-D04E-87F6-F246DABB4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Duale Reihe Biochemie, 3. Auflage, Kap 8</a:t>
            </a:r>
          </a:p>
          <a:p>
            <a:endParaRPr lang="de-DE" dirty="0"/>
          </a:p>
          <a:p>
            <a:r>
              <a:rPr lang="de-DE" dirty="0"/>
              <a:t>Müller-</a:t>
            </a:r>
            <a:r>
              <a:rPr lang="de-DE" dirty="0" err="1"/>
              <a:t>Ersterl</a:t>
            </a:r>
            <a:r>
              <a:rPr lang="de-DE" dirty="0"/>
              <a:t> Biochemie, 2. Auflage, Kap 45</a:t>
            </a:r>
          </a:p>
        </p:txBody>
      </p:sp>
    </p:spTree>
    <p:extLst>
      <p:ext uri="{BB962C8B-B14F-4D97-AF65-F5344CB8AC3E}">
        <p14:creationId xmlns:p14="http://schemas.microsoft.com/office/powerpoint/2010/main" val="95828419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15EB3-BD3E-6F42-A70F-C1B68493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Quellenangaben Grafiken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BC875E-22AF-6F4B-8BE2-C0FAA10E1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1100" dirty="0"/>
              <a:t>Bild </a:t>
            </a:r>
            <a:r>
              <a:rPr lang="de-DE" sz="1100" dirty="0" err="1"/>
              <a:t>Esterspaltung</a:t>
            </a:r>
            <a:r>
              <a:rPr lang="de-DE" sz="1100" dirty="0"/>
              <a:t>: http://</a:t>
            </a:r>
            <a:r>
              <a:rPr lang="de-DE" sz="1100" dirty="0" err="1"/>
              <a:t>u-helmich.de</a:t>
            </a:r>
            <a:r>
              <a:rPr lang="de-DE" sz="1100" dirty="0"/>
              <a:t>/</a:t>
            </a:r>
            <a:r>
              <a:rPr lang="de-DE" sz="1100" dirty="0" err="1"/>
              <a:t>bio</a:t>
            </a:r>
            <a:r>
              <a:rPr lang="de-DE" sz="1100" dirty="0"/>
              <a:t>/</a:t>
            </a:r>
            <a:r>
              <a:rPr lang="de-DE" sz="1100" dirty="0" err="1"/>
              <a:t>stoffwechsel</a:t>
            </a:r>
            <a:r>
              <a:rPr lang="de-DE" sz="1100" dirty="0"/>
              <a:t>/reihe5/5-01.html </a:t>
            </a:r>
          </a:p>
          <a:p>
            <a:pPr marL="0" indent="0">
              <a:buNone/>
            </a:pPr>
            <a:endParaRPr lang="de-DE" sz="1100" dirty="0"/>
          </a:p>
          <a:p>
            <a:pPr marL="0" indent="0">
              <a:buNone/>
            </a:pPr>
            <a:r>
              <a:rPr lang="de-DE" sz="1100" dirty="0"/>
              <a:t>Bild </a:t>
            </a:r>
            <a:r>
              <a:rPr lang="de-DE" sz="1100" dirty="0" err="1"/>
              <a:t>Triacylglycerid</a:t>
            </a:r>
            <a:r>
              <a:rPr lang="de-DE" sz="1100" dirty="0"/>
              <a:t>:</a:t>
            </a:r>
          </a:p>
          <a:p>
            <a:pPr marL="0" indent="0">
              <a:buNone/>
            </a:pPr>
            <a:r>
              <a:rPr lang="de-DE" sz="1100" dirty="0"/>
              <a:t>https://de.wikipedia.org/wiki/Triglyceride#/media/Datei:Fat_structural_formulae_V3.svg</a:t>
            </a:r>
          </a:p>
          <a:p>
            <a:pPr marL="0" indent="0">
              <a:buNone/>
            </a:pPr>
            <a:endParaRPr lang="de-DE" sz="1100" dirty="0"/>
          </a:p>
          <a:p>
            <a:pPr marL="0" indent="0">
              <a:buNone/>
            </a:pPr>
            <a:r>
              <a:rPr lang="de-DE" sz="1100" dirty="0"/>
              <a:t>Bild Glycerin:</a:t>
            </a:r>
          </a:p>
          <a:p>
            <a:pPr marL="0" indent="0">
              <a:buNone/>
            </a:pPr>
            <a:r>
              <a:rPr lang="de-DE" sz="1100" dirty="0"/>
              <a:t>https://</a:t>
            </a:r>
            <a:r>
              <a:rPr lang="de-DE" sz="1100" dirty="0" err="1"/>
              <a:t>viamedici.thieme.de</a:t>
            </a:r>
            <a:r>
              <a:rPr lang="de-DE" sz="1100" dirty="0"/>
              <a:t>/</a:t>
            </a:r>
            <a:r>
              <a:rPr lang="de-DE" sz="1100" dirty="0" err="1"/>
              <a:t>lernmodule</a:t>
            </a:r>
            <a:r>
              <a:rPr lang="de-DE" sz="1100" dirty="0"/>
              <a:t>/</a:t>
            </a:r>
            <a:r>
              <a:rPr lang="de-DE" sz="1100" dirty="0" err="1"/>
              <a:t>biochemie</a:t>
            </a:r>
            <a:r>
              <a:rPr lang="de-DE" sz="1100" dirty="0"/>
              <a:t>/</a:t>
            </a:r>
            <a:r>
              <a:rPr lang="de-DE" sz="1100" dirty="0" err="1"/>
              <a:t>atmungskette+prinzip+und+komponenten?langtext</a:t>
            </a:r>
            <a:r>
              <a:rPr lang="de-DE" sz="1100" dirty="0"/>
              <a:t>=</a:t>
            </a:r>
            <a:r>
              <a:rPr lang="de-DE" sz="1100" dirty="0" err="1"/>
              <a:t>false&amp;langtext</a:t>
            </a:r>
            <a:r>
              <a:rPr lang="de-DE" sz="1100" dirty="0"/>
              <a:t>=</a:t>
            </a:r>
            <a:r>
              <a:rPr lang="de-DE" sz="1100" dirty="0" err="1"/>
              <a:t>false</a:t>
            </a:r>
            <a:endParaRPr lang="de-DE" sz="1100" dirty="0"/>
          </a:p>
          <a:p>
            <a:endParaRPr lang="de-DE" sz="1100" dirty="0"/>
          </a:p>
          <a:p>
            <a:pPr marL="0" indent="0">
              <a:buNone/>
            </a:pPr>
            <a:r>
              <a:rPr lang="de-DE" sz="1100" dirty="0"/>
              <a:t>Bild Aktivierung:</a:t>
            </a:r>
          </a:p>
          <a:p>
            <a:pPr marL="0" indent="0">
              <a:buNone/>
            </a:pPr>
            <a:r>
              <a:rPr lang="de-DE" sz="1100" dirty="0"/>
              <a:t>http://</a:t>
            </a:r>
            <a:r>
              <a:rPr lang="de-DE" sz="1100" dirty="0" err="1"/>
              <a:t>www.chemgapedia.de</a:t>
            </a:r>
            <a:r>
              <a:rPr lang="de-DE" sz="1100" dirty="0"/>
              <a:t>/</a:t>
            </a:r>
            <a:r>
              <a:rPr lang="de-DE" sz="1100" dirty="0" err="1"/>
              <a:t>vsengine</a:t>
            </a:r>
            <a:r>
              <a:rPr lang="de-DE" sz="1100" dirty="0"/>
              <a:t>/</a:t>
            </a:r>
            <a:r>
              <a:rPr lang="de-DE" sz="1100" dirty="0" err="1"/>
              <a:t>media</a:t>
            </a:r>
            <a:r>
              <a:rPr lang="de-DE" sz="1100" dirty="0"/>
              <a:t>/</a:t>
            </a:r>
            <a:r>
              <a:rPr lang="de-DE" sz="1100" dirty="0" err="1"/>
              <a:t>width</a:t>
            </a:r>
            <a:r>
              <a:rPr lang="de-DE" sz="1100" dirty="0"/>
              <a:t>/463/</a:t>
            </a:r>
            <a:r>
              <a:rPr lang="de-DE" sz="1100" dirty="0" err="1"/>
              <a:t>height</a:t>
            </a:r>
            <a:r>
              <a:rPr lang="de-DE" sz="1100" dirty="0"/>
              <a:t>/249/</a:t>
            </a:r>
            <a:r>
              <a:rPr lang="de-DE" sz="1100" dirty="0" err="1"/>
              <a:t>vsc</a:t>
            </a:r>
            <a:r>
              <a:rPr lang="de-DE" sz="1100" dirty="0"/>
              <a:t>/de/</a:t>
            </a:r>
            <a:r>
              <a:rPr lang="de-DE" sz="1100" dirty="0" err="1"/>
              <a:t>ch</a:t>
            </a:r>
            <a:r>
              <a:rPr lang="de-DE" sz="1100" dirty="0"/>
              <a:t>/5/</a:t>
            </a:r>
            <a:r>
              <a:rPr lang="de-DE" sz="1100" dirty="0" err="1"/>
              <a:t>bc</a:t>
            </a:r>
            <a:r>
              <a:rPr lang="de-DE" sz="1100" dirty="0"/>
              <a:t>/</a:t>
            </a:r>
            <a:r>
              <a:rPr lang="de-DE" sz="1100" dirty="0" err="1"/>
              <a:t>chemical_pathways</a:t>
            </a:r>
            <a:r>
              <a:rPr lang="de-DE" sz="1100" dirty="0"/>
              <a:t>/</a:t>
            </a:r>
            <a:r>
              <a:rPr lang="de-DE" sz="1100" dirty="0" err="1"/>
              <a:t>fettsaeurestoffwechsel</a:t>
            </a:r>
            <a:r>
              <a:rPr lang="de-DE" sz="1100" dirty="0"/>
              <a:t>/</a:t>
            </a:r>
            <a:r>
              <a:rPr lang="de-DE" sz="1100" dirty="0" err="1"/>
              <a:t>fettsaeureabbau</a:t>
            </a:r>
            <a:r>
              <a:rPr lang="de-DE" sz="1100" dirty="0"/>
              <a:t>/</a:t>
            </a:r>
            <a:r>
              <a:rPr lang="de-DE" sz="1100" dirty="0" err="1"/>
              <a:t>acyl_coa_synthetase</a:t>
            </a:r>
            <a:r>
              <a:rPr lang="de-DE" sz="1100" dirty="0"/>
              <a:t>/</a:t>
            </a:r>
            <a:r>
              <a:rPr lang="de-DE" sz="1100" dirty="0" err="1"/>
              <a:t>acyl_coa_synthetase_reaktion_de.svg.jpg</a:t>
            </a:r>
            <a:endParaRPr lang="de-DE" sz="1100" dirty="0"/>
          </a:p>
          <a:p>
            <a:pPr marL="0" indent="0">
              <a:buNone/>
            </a:pPr>
            <a:r>
              <a:rPr lang="de-DE" sz="1100" dirty="0"/>
              <a:t> </a:t>
            </a:r>
          </a:p>
          <a:p>
            <a:pPr marL="0" indent="0">
              <a:buNone/>
            </a:pPr>
            <a:r>
              <a:rPr lang="de-DE" sz="1100" dirty="0"/>
              <a:t>Bild </a:t>
            </a:r>
            <a:r>
              <a:rPr lang="de-DE" sz="1100" dirty="0" err="1"/>
              <a:t>Carnitin</a:t>
            </a:r>
            <a:r>
              <a:rPr lang="de-DE" sz="1100" dirty="0"/>
              <a:t> Übertragung</a:t>
            </a:r>
          </a:p>
          <a:p>
            <a:pPr marL="0" indent="0">
              <a:buNone/>
            </a:pPr>
            <a:r>
              <a:rPr lang="de-DE" sz="1100" dirty="0"/>
              <a:t>http://</a:t>
            </a:r>
            <a:r>
              <a:rPr lang="de-DE" sz="1100" dirty="0" err="1"/>
              <a:t>www.chemgapedia.de</a:t>
            </a:r>
            <a:r>
              <a:rPr lang="de-DE" sz="1100" dirty="0"/>
              <a:t>/</a:t>
            </a:r>
            <a:r>
              <a:rPr lang="de-DE" sz="1100" dirty="0" err="1"/>
              <a:t>vsengine</a:t>
            </a:r>
            <a:r>
              <a:rPr lang="de-DE" sz="1100" dirty="0"/>
              <a:t>/</a:t>
            </a:r>
            <a:r>
              <a:rPr lang="de-DE" sz="1100" dirty="0" err="1"/>
              <a:t>media</a:t>
            </a:r>
            <a:r>
              <a:rPr lang="de-DE" sz="1100" dirty="0"/>
              <a:t>/</a:t>
            </a:r>
            <a:r>
              <a:rPr lang="de-DE" sz="1100" dirty="0" err="1"/>
              <a:t>width</a:t>
            </a:r>
            <a:r>
              <a:rPr lang="de-DE" sz="1100" dirty="0"/>
              <a:t>/637/</a:t>
            </a:r>
            <a:r>
              <a:rPr lang="de-DE" sz="1100" dirty="0" err="1"/>
              <a:t>height</a:t>
            </a:r>
            <a:r>
              <a:rPr lang="de-DE" sz="1100" dirty="0"/>
              <a:t>/151/</a:t>
            </a:r>
            <a:r>
              <a:rPr lang="de-DE" sz="1100" dirty="0" err="1"/>
              <a:t>vsc</a:t>
            </a:r>
            <a:r>
              <a:rPr lang="de-DE" sz="1100" dirty="0"/>
              <a:t>/de/</a:t>
            </a:r>
            <a:r>
              <a:rPr lang="de-DE" sz="1100" dirty="0" err="1"/>
              <a:t>ch</a:t>
            </a:r>
            <a:r>
              <a:rPr lang="de-DE" sz="1100" dirty="0"/>
              <a:t>/5/</a:t>
            </a:r>
            <a:r>
              <a:rPr lang="de-DE" sz="1100" dirty="0" err="1"/>
              <a:t>bc</a:t>
            </a:r>
            <a:r>
              <a:rPr lang="de-DE" sz="1100" dirty="0"/>
              <a:t>/</a:t>
            </a:r>
            <a:r>
              <a:rPr lang="de-DE" sz="1100" dirty="0" err="1"/>
              <a:t>chemical_pathways</a:t>
            </a:r>
            <a:r>
              <a:rPr lang="de-DE" sz="1100" dirty="0"/>
              <a:t>/</a:t>
            </a:r>
            <a:r>
              <a:rPr lang="de-DE" sz="1100" dirty="0" err="1"/>
              <a:t>fettsaeurestoffwechsel</a:t>
            </a:r>
            <a:r>
              <a:rPr lang="de-DE" sz="1100" dirty="0"/>
              <a:t>/</a:t>
            </a:r>
            <a:r>
              <a:rPr lang="de-DE" sz="1100" dirty="0" err="1"/>
              <a:t>fettsaeureabbau</a:t>
            </a:r>
            <a:r>
              <a:rPr lang="de-DE" sz="1100" dirty="0"/>
              <a:t>/</a:t>
            </a:r>
            <a:r>
              <a:rPr lang="de-DE" sz="1100" dirty="0" err="1"/>
              <a:t>carnitin_acyltransferase</a:t>
            </a:r>
            <a:r>
              <a:rPr lang="de-DE" sz="1100" dirty="0"/>
              <a:t>/</a:t>
            </a:r>
            <a:r>
              <a:rPr lang="de-DE" sz="1100" dirty="0" err="1"/>
              <a:t>carnitin_acyltransferase_reaktion_de.svg.jpg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653749232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2C48C-7E38-CE44-A17D-06E5E6F2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Quellenangaben Grafiken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EC3C55-4A9A-2D41-94C5-4B5AE8159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dirty="0"/>
              <a:t>Bild Import</a:t>
            </a:r>
          </a:p>
          <a:p>
            <a:pPr marL="0" indent="0">
              <a:buNone/>
            </a:pPr>
            <a:r>
              <a:rPr lang="de-DE" dirty="0"/>
              <a:t>https://</a:t>
            </a:r>
            <a:r>
              <a:rPr lang="de-DE" dirty="0" err="1"/>
              <a:t>de.wikipedia.org</a:t>
            </a:r>
            <a:r>
              <a:rPr lang="de-DE" dirty="0"/>
              <a:t>/</a:t>
            </a:r>
            <a:r>
              <a:rPr lang="de-DE" dirty="0" err="1"/>
              <a:t>wiki</a:t>
            </a:r>
            <a:r>
              <a:rPr lang="de-DE" dirty="0"/>
              <a:t>/</a:t>
            </a:r>
            <a:r>
              <a:rPr lang="de-DE" dirty="0" err="1"/>
              <a:t>Carnitin</a:t>
            </a:r>
            <a:r>
              <a:rPr lang="de-DE" dirty="0"/>
              <a:t>-</a:t>
            </a:r>
            <a:r>
              <a:rPr lang="de-DE" dirty="0" err="1"/>
              <a:t>Acyltransferase</a:t>
            </a:r>
            <a:r>
              <a:rPr lang="de-DE" dirty="0"/>
              <a:t>-System#/</a:t>
            </a:r>
            <a:r>
              <a:rPr lang="de-DE" dirty="0" err="1"/>
              <a:t>media</a:t>
            </a:r>
            <a:r>
              <a:rPr lang="de-DE" dirty="0"/>
              <a:t>/</a:t>
            </a:r>
            <a:r>
              <a:rPr lang="de-DE" dirty="0" err="1"/>
              <a:t>Datei:Carnitine_carrier_system.svg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r>
              <a:rPr lang="de-DE" dirty="0"/>
              <a:t>Bild </a:t>
            </a:r>
            <a:r>
              <a:rPr lang="de-DE" dirty="0" err="1"/>
              <a:t>Acyl</a:t>
            </a:r>
            <a:r>
              <a:rPr lang="de-DE" dirty="0"/>
              <a:t>-</a:t>
            </a:r>
            <a:r>
              <a:rPr lang="de-DE" dirty="0" err="1"/>
              <a:t>CoA</a:t>
            </a:r>
            <a:r>
              <a:rPr lang="de-DE" dirty="0"/>
              <a:t>-Dehydrogenase</a:t>
            </a:r>
          </a:p>
          <a:p>
            <a:pPr marL="0" indent="0">
              <a:buNone/>
            </a:pPr>
            <a:r>
              <a:rPr lang="de-DE" dirty="0"/>
              <a:t>https://</a:t>
            </a:r>
            <a:r>
              <a:rPr lang="de-DE" dirty="0" err="1"/>
              <a:t>en.wikipedia.org</a:t>
            </a:r>
            <a:r>
              <a:rPr lang="de-DE" dirty="0"/>
              <a:t>/</a:t>
            </a:r>
            <a:r>
              <a:rPr lang="de-DE" dirty="0" err="1"/>
              <a:t>wiki</a:t>
            </a:r>
            <a:r>
              <a:rPr lang="de-DE" dirty="0"/>
              <a:t>/</a:t>
            </a:r>
            <a:r>
              <a:rPr lang="de-DE" dirty="0" err="1"/>
              <a:t>Acyl-CoA_dehydrogenase</a:t>
            </a:r>
            <a:r>
              <a:rPr lang="de-DE" dirty="0"/>
              <a:t>#/</a:t>
            </a:r>
            <a:r>
              <a:rPr lang="de-DE" dirty="0" err="1"/>
              <a:t>media</a:t>
            </a:r>
            <a:r>
              <a:rPr lang="de-DE" dirty="0"/>
              <a:t>/File:Beta-Oxidation1.svg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r>
              <a:rPr lang="de-DE" dirty="0"/>
              <a:t>Bild </a:t>
            </a:r>
            <a:r>
              <a:rPr lang="de-DE" dirty="0" err="1"/>
              <a:t>Enoyl-CoA-Hydratase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https://</a:t>
            </a:r>
            <a:r>
              <a:rPr lang="de-DE" dirty="0" err="1"/>
              <a:t>upload.wikimedia.org</a:t>
            </a:r>
            <a:r>
              <a:rPr lang="de-DE" dirty="0"/>
              <a:t>/</a:t>
            </a:r>
            <a:r>
              <a:rPr lang="de-DE" dirty="0" err="1"/>
              <a:t>wikipedia</a:t>
            </a:r>
            <a:r>
              <a:rPr lang="de-DE" dirty="0"/>
              <a:t>/</a:t>
            </a:r>
            <a:r>
              <a:rPr lang="de-DE" dirty="0" err="1"/>
              <a:t>commons</a:t>
            </a:r>
            <a:r>
              <a:rPr lang="de-DE" dirty="0"/>
              <a:t>/</a:t>
            </a:r>
            <a:r>
              <a:rPr lang="de-DE" dirty="0" err="1"/>
              <a:t>thumb</a:t>
            </a:r>
            <a:r>
              <a:rPr lang="de-DE" dirty="0"/>
              <a:t>/8/8d/Beta-Oxidation2.svg/2880px-Beta-Oxidation2.svg.png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r>
              <a:rPr lang="de-DE" dirty="0"/>
              <a:t>Bild 3-Hydroxyacyl-CoA-Dehydrogenase</a:t>
            </a:r>
          </a:p>
          <a:p>
            <a:pPr marL="0" indent="0">
              <a:buNone/>
            </a:pPr>
            <a:r>
              <a:rPr lang="de-DE" dirty="0"/>
              <a:t>https://</a:t>
            </a:r>
            <a:r>
              <a:rPr lang="de-DE" dirty="0" err="1"/>
              <a:t>upload.wikimedia.org</a:t>
            </a:r>
            <a:r>
              <a:rPr lang="de-DE" dirty="0"/>
              <a:t>/</a:t>
            </a:r>
            <a:r>
              <a:rPr lang="de-DE" dirty="0" err="1"/>
              <a:t>wikipedia</a:t>
            </a:r>
            <a:r>
              <a:rPr lang="de-DE" dirty="0"/>
              <a:t>/</a:t>
            </a:r>
            <a:r>
              <a:rPr lang="de-DE" dirty="0" err="1"/>
              <a:t>commons</a:t>
            </a:r>
            <a:r>
              <a:rPr lang="de-DE" dirty="0"/>
              <a:t>/a/a2/</a:t>
            </a:r>
            <a:r>
              <a:rPr lang="de-DE" dirty="0" err="1"/>
              <a:t>FattyAcid</a:t>
            </a:r>
            <a:r>
              <a:rPr lang="de-DE" dirty="0"/>
              <a:t>-MB-</a:t>
            </a:r>
            <a:r>
              <a:rPr lang="de-DE" dirty="0" err="1"/>
              <a:t>OxidationByNAD.png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r>
              <a:rPr lang="de-DE" dirty="0"/>
              <a:t>Bild </a:t>
            </a:r>
            <a:r>
              <a:rPr lang="de-DE" dirty="0" err="1"/>
              <a:t>Thioklastische</a:t>
            </a:r>
            <a:r>
              <a:rPr lang="de-DE" dirty="0"/>
              <a:t> Spaltung:</a:t>
            </a:r>
          </a:p>
          <a:p>
            <a:pPr marL="0" indent="0">
              <a:buNone/>
            </a:pPr>
            <a:r>
              <a:rPr lang="de-DE" dirty="0"/>
              <a:t>https://</a:t>
            </a:r>
            <a:r>
              <a:rPr lang="de-DE" dirty="0" err="1"/>
              <a:t>library.med.utah.edu</a:t>
            </a:r>
            <a:r>
              <a:rPr lang="de-DE" dirty="0"/>
              <a:t>/</a:t>
            </a:r>
            <a:r>
              <a:rPr lang="de-DE" dirty="0" err="1"/>
              <a:t>NetBiochem</a:t>
            </a:r>
            <a:r>
              <a:rPr lang="de-DE" dirty="0"/>
              <a:t>/</a:t>
            </a:r>
            <a:r>
              <a:rPr lang="de-DE" dirty="0" err="1"/>
              <a:t>FattyAcids</a:t>
            </a:r>
            <a:r>
              <a:rPr lang="de-DE" dirty="0"/>
              <a:t>/9_2d.html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r>
              <a:rPr lang="de-DE" dirty="0"/>
              <a:t>Bild Verschiebung C-DB</a:t>
            </a:r>
          </a:p>
          <a:p>
            <a:pPr marL="0" indent="0">
              <a:buNone/>
            </a:pPr>
            <a:r>
              <a:rPr lang="de-DE" dirty="0"/>
              <a:t>https://</a:t>
            </a:r>
            <a:r>
              <a:rPr lang="de-DE" dirty="0" err="1"/>
              <a:t>en.wikipedia.org</a:t>
            </a:r>
            <a:r>
              <a:rPr lang="de-DE" dirty="0"/>
              <a:t>/</a:t>
            </a:r>
            <a:r>
              <a:rPr lang="de-DE" dirty="0" err="1"/>
              <a:t>wiki</a:t>
            </a:r>
            <a:r>
              <a:rPr lang="de-DE" dirty="0"/>
              <a:t>/</a:t>
            </a:r>
            <a:r>
              <a:rPr lang="de-DE" dirty="0" err="1"/>
              <a:t>Enoyl_CoA_isomerase</a:t>
            </a:r>
            <a:r>
              <a:rPr lang="de-DE" dirty="0"/>
              <a:t>#/</a:t>
            </a:r>
            <a:r>
              <a:rPr lang="de-DE" dirty="0" err="1"/>
              <a:t>media</a:t>
            </a:r>
            <a:r>
              <a:rPr lang="de-DE" dirty="0"/>
              <a:t>/</a:t>
            </a:r>
            <a:r>
              <a:rPr lang="de-DE" dirty="0" err="1"/>
              <a:t>File:Enoyl-CoA_isomerase_reaction_cis-trans.svg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86100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4364E-BFC8-CC42-9101-05D296CD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Quellenangaben Grafiken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ED4B65-064B-A74D-B38D-2C1E14E51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100" dirty="0"/>
              <a:t>Bild: </a:t>
            </a:r>
            <a:r>
              <a:rPr lang="de-DE" sz="1100" dirty="0" err="1"/>
              <a:t>Isomerisierung</a:t>
            </a:r>
            <a:r>
              <a:rPr lang="de-DE" sz="1100" dirty="0"/>
              <a:t> </a:t>
            </a:r>
            <a:r>
              <a:rPr lang="de-DE" sz="1100" dirty="0" err="1"/>
              <a:t>cis</a:t>
            </a:r>
            <a:r>
              <a:rPr lang="de-DE" sz="1100" dirty="0"/>
              <a:t>-DB</a:t>
            </a:r>
          </a:p>
          <a:p>
            <a:pPr marL="0" indent="0">
              <a:buNone/>
            </a:pPr>
            <a:r>
              <a:rPr lang="de-DE" sz="1100" dirty="0"/>
              <a:t>Duale Reihe Biochemie, 3. Auflage, Kap. 8.4, S. 127</a:t>
            </a:r>
          </a:p>
          <a:p>
            <a:endParaRPr lang="de-DE" sz="1100" dirty="0"/>
          </a:p>
          <a:p>
            <a:pPr marL="0" indent="0">
              <a:buNone/>
            </a:pPr>
            <a:r>
              <a:rPr lang="de-DE" sz="1100" dirty="0"/>
              <a:t>Bild: Ungerade Fettsäuren</a:t>
            </a:r>
          </a:p>
          <a:p>
            <a:pPr marL="0" indent="0">
              <a:buNone/>
            </a:pPr>
            <a:r>
              <a:rPr lang="de-DE" sz="1100" dirty="0"/>
              <a:t>https://alchetron.com/cdn/propionyl-coa-be812c6f-ab76-4f9a-9f1c-9e7dc1f142e-resize-750.jpeg</a:t>
            </a:r>
          </a:p>
          <a:p>
            <a:pPr marL="0" indent="0">
              <a:buNone/>
            </a:pPr>
            <a:endParaRPr lang="de-DE" sz="11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03149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6F008-9EAC-AB41-9F08-E1F0322A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FettVerdauung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7F501E-FE86-5F47-80D0-10228BD5B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Hauptquelle von Fettsäuren: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Triacylglyceride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Magen: 		Spaltung durch gastrische Lipide (∼10%)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Duodenum: 	durch aus Pankreas freigesetzte Pankreaslipase Spaltung der ⍺-				ständigen C-Atome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Enterozyt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	Freie Fettsäuren  und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Monoglycerid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werden resorbiert, 						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Chylomikronen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gebildet und an die Lymphe abgegeben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Cisterna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Chyli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und Ductus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thoracicus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leiten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Chylomikronen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linkem Venenwinkel in das HKS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824190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CAD2B-5F25-684B-B686-6F7BBE56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Import der Fettsäuren ins </a:t>
            </a:r>
            <a:r>
              <a:rPr lang="de-DE" dirty="0" err="1"/>
              <a:t>Cytosol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5E8B374-BEA5-0E4F-97DF-A222BBFD6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90797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6B0CB-6E80-594D-9489-B4CDB686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Abbau von </a:t>
            </a:r>
            <a:r>
              <a:rPr lang="de-DE" dirty="0" err="1"/>
              <a:t>Triacylglyceriden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429EAC-A8E8-6444-9904-833806EFE6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Triacylglycerid</a:t>
            </a:r>
            <a:r>
              <a:rPr lang="de-DE" dirty="0"/>
              <a:t> aus </a:t>
            </a:r>
          </a:p>
          <a:p>
            <a:pPr lvl="1"/>
            <a:r>
              <a:rPr lang="de-DE" dirty="0"/>
              <a:t>3 Fettsäuren</a:t>
            </a:r>
          </a:p>
          <a:p>
            <a:pPr lvl="1"/>
            <a:r>
              <a:rPr lang="de-DE" dirty="0"/>
              <a:t>Glycerin</a:t>
            </a:r>
          </a:p>
          <a:p>
            <a:r>
              <a:rPr lang="de-DE" dirty="0"/>
              <a:t>Molekül muss in Bestandteile zerlegt werden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085F130D-B163-E842-A04D-965113CA3A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9725" y="2514600"/>
            <a:ext cx="4389976" cy="3124200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90950000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68668-99FA-4A42-9235-F6529949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Hydrolytische </a:t>
            </a:r>
            <a:r>
              <a:rPr lang="de-DE" dirty="0" err="1"/>
              <a:t>Esterspaltung</a:t>
            </a:r>
            <a:r>
              <a:rPr lang="de-DE" dirty="0"/>
              <a:t> des </a:t>
            </a:r>
            <a:r>
              <a:rPr lang="de-DE" dirty="0" err="1"/>
              <a:t>Triacylglycerids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51825B6-0F11-174B-A1C8-5CC7751B6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589" y="2667000"/>
            <a:ext cx="8647647" cy="3124200"/>
          </a:xfrm>
        </p:spPr>
      </p:pic>
    </p:spTree>
    <p:extLst>
      <p:ext uri="{BB962C8B-B14F-4D97-AF65-F5344CB8AC3E}">
        <p14:creationId xmlns:p14="http://schemas.microsoft.com/office/powerpoint/2010/main" val="162115279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9566D-D5AF-944C-A6C6-6C5873A8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Metabolisierung</a:t>
            </a:r>
            <a:r>
              <a:rPr lang="de-DE" dirty="0"/>
              <a:t> des Glycerin</a:t>
            </a:r>
          </a:p>
        </p:txBody>
      </p:sp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AAE2DDFF-A52D-B049-926F-6BAE5A437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303" y="2271792"/>
            <a:ext cx="5140217" cy="3976608"/>
          </a:xfrm>
        </p:spPr>
      </p:pic>
    </p:spTree>
    <p:extLst>
      <p:ext uri="{BB962C8B-B14F-4D97-AF65-F5344CB8AC3E}">
        <p14:creationId xmlns:p14="http://schemas.microsoft.com/office/powerpoint/2010/main" val="30017443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3967114-12EC-D747-A981-A66BC5F3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Fettsäureaktivierung und intrazellulärer Transport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A385987-8821-9D4C-8962-FB0B7C8D7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95653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3A99E47-7CA0-474E-A33B-AA074A91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Fettsäuretransport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DC42EEE-6429-594E-9AEF-8A4322644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Ort der β-Oxidation: </a:t>
            </a:r>
            <a:r>
              <a:rPr lang="de-DE" dirty="0" err="1"/>
              <a:t>Mitochondrienmatrix</a:t>
            </a:r>
            <a:endParaRPr lang="de-DE" dirty="0"/>
          </a:p>
          <a:p>
            <a:r>
              <a:rPr lang="de-DE" dirty="0"/>
              <a:t>Kurzkettige Fettsäuren (&lt;C</a:t>
            </a:r>
            <a:r>
              <a:rPr lang="de-DE" baseline="-25000" dirty="0"/>
              <a:t>10</a:t>
            </a:r>
            <a:r>
              <a:rPr lang="de-DE" dirty="0"/>
              <a:t>) können frei durch innere </a:t>
            </a:r>
            <a:r>
              <a:rPr lang="de-DE" dirty="0" err="1"/>
              <a:t>Mitochondrienmembran</a:t>
            </a:r>
            <a:r>
              <a:rPr lang="de-DE" dirty="0"/>
              <a:t> diffundieren</a:t>
            </a:r>
          </a:p>
          <a:p>
            <a:r>
              <a:rPr lang="de-DE" dirty="0"/>
              <a:t>Für langkettige Fettsäuren fehlt Transporter</a:t>
            </a:r>
          </a:p>
          <a:p>
            <a:pPr marL="0" indent="0">
              <a:buNone/>
            </a:pPr>
            <a:r>
              <a:rPr lang="de-DE" dirty="0"/>
              <a:t>	→Aktivierung und Überführung in Transportform</a:t>
            </a:r>
          </a:p>
        </p:txBody>
      </p:sp>
    </p:spTree>
    <p:extLst>
      <p:ext uri="{BB962C8B-B14F-4D97-AF65-F5344CB8AC3E}">
        <p14:creationId xmlns:p14="http://schemas.microsoft.com/office/powerpoint/2010/main" val="748914624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z">
  <a:themeElements>
    <a:clrScheme name="Netz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Netz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tz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{B52E017D-DB24-B04D-85C8-CCA3AC6F566E}tf10001063</Template>
  <TotalTime>0</TotalTime>
  <Words>719</Words>
  <Application>Microsoft Macintosh PowerPoint</Application>
  <PresentationFormat>Breitbild</PresentationFormat>
  <Paragraphs>101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0" baseType="lpstr">
      <vt:lpstr>Arial</vt:lpstr>
      <vt:lpstr>Century Gothic</vt:lpstr>
      <vt:lpstr>Netz</vt:lpstr>
      <vt:lpstr>Prinzipien der β-Oxidation </vt:lpstr>
      <vt:lpstr>Inhalt</vt:lpstr>
      <vt:lpstr>FettVerdauung</vt:lpstr>
      <vt:lpstr>Import der Fettsäuren ins Cytosol</vt:lpstr>
      <vt:lpstr>Abbau von Triacylglyceriden</vt:lpstr>
      <vt:lpstr>Hydrolytische Esterspaltung des Triacylglycerids</vt:lpstr>
      <vt:lpstr>Metabolisierung des Glycerin</vt:lpstr>
      <vt:lpstr>Fettsäureaktivierung und intrazellulärer Transport</vt:lpstr>
      <vt:lpstr>Fettsäuretransport</vt:lpstr>
      <vt:lpstr>Aktivierung der Fettsäure</vt:lpstr>
      <vt:lpstr>Übertragung Acylgruppe auf Carnitin</vt:lpstr>
      <vt:lpstr>Import mittels Carnitin-Acyltransferase</vt:lpstr>
      <vt:lpstr>Rückführung Acyl-CoA</vt:lpstr>
      <vt:lpstr>β-Oxidation</vt:lpstr>
      <vt:lpstr>β-Oxidation gradzahliger gesättigter Fettsäure</vt:lpstr>
      <vt:lpstr>1. Oxidation mittels Dehydrierung</vt:lpstr>
      <vt:lpstr>2. Hydratisierung</vt:lpstr>
      <vt:lpstr>3. Oxidation mittels Dehydrierung</vt:lpstr>
      <vt:lpstr>4. Thiolyse: Thioklastische Spaltung</vt:lpstr>
      <vt:lpstr>β-Oxidation ungesättigter Fettsäuren</vt:lpstr>
      <vt:lpstr>β-Oxidation ungradzahliger Fettsäuren</vt:lpstr>
      <vt:lpstr>Energiebilanz der β-Oxidation</vt:lpstr>
      <vt:lpstr>Zusammenfassung:</vt:lpstr>
      <vt:lpstr>Quellenangaben Informationen</vt:lpstr>
      <vt:lpstr>Quellenangaben Grafiken</vt:lpstr>
      <vt:lpstr>Quellenangaben Grafiken</vt:lpstr>
      <vt:lpstr>Quellenangaben Grafiken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Prinzipien der β-Oxidation </dc:title>
  <dc:creator>Joel Schneider</dc:creator>
  <cp:lastModifiedBy>Joel Schneider</cp:lastModifiedBy>
  <cp:revision>2</cp:revision>
  <dcterms:created xsi:type="dcterms:W3CDTF">2019-11-29T11:38:29Z</dcterms:created>
  <dcterms:modified xsi:type="dcterms:W3CDTF">2019-11-29T15:13:48Z</dcterms:modified>
</cp:coreProperties>
</file>